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4"/>
  </p:sldMasterIdLst>
  <p:notesMasterIdLst>
    <p:notesMasterId r:id="rId33"/>
  </p:notesMasterIdLst>
  <p:handoutMasterIdLst>
    <p:handoutMasterId r:id="rId34"/>
  </p:handoutMasterIdLst>
  <p:sldIdLst>
    <p:sldId id="306" r:id="rId5"/>
    <p:sldId id="307" r:id="rId6"/>
    <p:sldId id="308" r:id="rId7"/>
    <p:sldId id="313" r:id="rId8"/>
    <p:sldId id="309" r:id="rId9"/>
    <p:sldId id="314" r:id="rId10"/>
    <p:sldId id="316" r:id="rId11"/>
    <p:sldId id="320" r:id="rId12"/>
    <p:sldId id="315" r:id="rId13"/>
    <p:sldId id="321" r:id="rId14"/>
    <p:sldId id="317" r:id="rId15"/>
    <p:sldId id="318" r:id="rId16"/>
    <p:sldId id="319" r:id="rId17"/>
    <p:sldId id="322" r:id="rId18"/>
    <p:sldId id="323" r:id="rId19"/>
    <p:sldId id="326" r:id="rId20"/>
    <p:sldId id="328" r:id="rId21"/>
    <p:sldId id="325" r:id="rId22"/>
    <p:sldId id="324" r:id="rId23"/>
    <p:sldId id="327" r:id="rId24"/>
    <p:sldId id="330" r:id="rId25"/>
    <p:sldId id="331" r:id="rId26"/>
    <p:sldId id="332" r:id="rId27"/>
    <p:sldId id="294" r:id="rId28"/>
    <p:sldId id="329" r:id="rId29"/>
    <p:sldId id="333" r:id="rId30"/>
    <p:sldId id="334" r:id="rId31"/>
    <p:sldId id="312" r:id="rId32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4967" autoAdjust="0"/>
  </p:normalViewPr>
  <p:slideViewPr>
    <p:cSldViewPr snapToGrid="0">
      <p:cViewPr varScale="1">
        <p:scale>
          <a:sx n="57" d="100"/>
          <a:sy n="57" d="100"/>
        </p:scale>
        <p:origin x="48" y="87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白人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有罪</c:v>
                </c:pt>
                <c:pt idx="1">
                  <c:v>無罪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0.74</c:v>
                </c:pt>
                <c:pt idx="1">
                  <c:v>0.23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黑人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有罪</c:v>
                </c:pt>
                <c:pt idx="1">
                  <c:v>無罪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0.26</c:v>
                </c:pt>
                <c:pt idx="1">
                  <c:v>0.77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293334208"/>
        <c:axId val="-293338560"/>
      </c:barChart>
      <c:catAx>
        <c:axId val="-293334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TW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-293338560"/>
        <c:crosses val="autoZero"/>
        <c:auto val="1"/>
        <c:lblAlgn val="ctr"/>
        <c:lblOffset val="100"/>
        <c:noMultiLvlLbl val="0"/>
      </c:catAx>
      <c:valAx>
        <c:axId val="-29333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TW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-293334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289228750252372"/>
          <c:y val="0.83286409794643879"/>
          <c:w val="0.15293327276398141"/>
          <c:h val="0.142786242031238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TW" sz="1800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zh-TW" noProof="0"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TW" altLang="en-US" noProof="0" dirty="0" smtClean="0">
              <a:solidFill>
                <a:schemeClr val="bg1">
                  <a:lumMod val="8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嫌疑人</a:t>
          </a:r>
          <a:r>
            <a:rPr lang="pt-BR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pt-BR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pt-BR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O·J·</a:t>
          </a:r>
          <a:r>
            <a:rPr lang="zh-TW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辛普森</a:t>
          </a:r>
          <a: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 </a:t>
          </a:r>
          <a:r>
            <a:rPr lang="pt-BR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(Orenthal James Simpson)</a:t>
          </a:r>
          <a:endParaRPr lang="zh-TW" altLang="en-US" noProof="0" dirty="0">
            <a:solidFill>
              <a:schemeClr val="bg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TW" altLang="en-US" noProof="0" dirty="0" smtClean="0">
              <a:solidFill>
                <a:schemeClr val="bg1">
                  <a:lumMod val="8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受害者</a:t>
          </a:r>
          <a: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妮可</a:t>
          </a:r>
          <a:r>
            <a:rPr lang="en-US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·</a:t>
          </a:r>
          <a:r>
            <a:rPr lang="zh-TW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布朗</a:t>
          </a:r>
          <a: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 </a:t>
          </a:r>
          <a:r>
            <a:rPr lang="en-US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(Nicole Brown)</a:t>
          </a:r>
          <a:r>
            <a:rPr lang="zh-TW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zh-TW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endParaRPr lang="zh-TW" altLang="en-US" noProof="0" dirty="0">
            <a:solidFill>
              <a:schemeClr val="bg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TW" altLang="en-US" noProof="0" dirty="0" smtClean="0">
              <a:solidFill>
                <a:schemeClr val="bg1">
                  <a:lumMod val="8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也是受害者</a:t>
          </a:r>
          <a: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羅納德</a:t>
          </a:r>
          <a:r>
            <a:rPr lang="en-US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·</a:t>
          </a:r>
          <a:r>
            <a:rPr lang="zh-TW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高曼</a:t>
          </a:r>
          <a: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 </a:t>
          </a:r>
          <a:r>
            <a:rPr lang="en-US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(Ronald Goldman)</a:t>
          </a:r>
          <a:endParaRPr lang="zh-TW" altLang="en-US" noProof="0" dirty="0">
            <a:solidFill>
              <a:schemeClr val="bg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2F9B3BC-1849-4A4A-BBE4-752B9B492C7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TW" altLang="en-US" noProof="0" dirty="0" smtClean="0">
              <a:solidFill>
                <a:schemeClr val="bg1">
                  <a:lumMod val="8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兇手</a:t>
          </a:r>
          <a: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？？？</a:t>
          </a:r>
          <a:endParaRPr lang="zh-TW" altLang="en-US" noProof="0" dirty="0">
            <a:solidFill>
              <a:schemeClr val="bg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0326" custScaleY="146617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/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53" b="-42053"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/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0326" custScaleY="146617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/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0326" custScaleY="146617"/>
      <dgm:spPr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/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03136" y="460948"/>
          <a:ext cx="2194559" cy="2468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3132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 spc="20">
              <a:latin typeface="+mj-lt"/>
            </a:defRPr>
          </a:pPr>
          <a:r>
            <a:rPr lang="zh-TW" altLang="en-US" sz="1400" kern="1200" noProof="0" dirty="0" smtClean="0">
              <a:solidFill>
                <a:schemeClr val="bg1">
                  <a:lumMod val="8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嫌疑人</a:t>
          </a:r>
          <a:r>
            <a:rPr lang="pt-BR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pt-BR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pt-BR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O·J·</a:t>
          </a:r>
          <a:r>
            <a:rPr lang="zh-TW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辛普森</a:t>
          </a:r>
          <a: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 </a:t>
          </a:r>
          <a:r>
            <a:rPr lang="pt-BR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(Orenthal James Simpson)</a:t>
          </a:r>
          <a:endParaRPr lang="zh-TW" altLang="en-US" sz="1400" kern="1200" noProof="0" dirty="0">
            <a:solidFill>
              <a:schemeClr val="bg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3132" y="3081438"/>
        <a:ext cx="2374568" cy="487349"/>
      </dsp:txXfrm>
    </dsp:sp>
    <dsp:sp modelId="{7D166BBB-55AF-452C-B9A0-94A1EE55FF4F}">
      <dsp:nvSpPr>
        <dsp:cNvPr id="0" name=""/>
        <dsp:cNvSpPr/>
      </dsp:nvSpPr>
      <dsp:spPr>
        <a:xfrm>
          <a:off x="13132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893254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53" b="-42053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803250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 spc="20">
              <a:latin typeface="+mj-lt"/>
            </a:defRPr>
          </a:pPr>
          <a:r>
            <a:rPr lang="zh-TW" altLang="en-US" sz="1400" kern="1200" noProof="0" dirty="0" smtClean="0">
              <a:solidFill>
                <a:schemeClr val="bg1">
                  <a:lumMod val="8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受害者</a:t>
          </a:r>
          <a: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妮可</a:t>
          </a:r>
          <a:r>
            <a:rPr lang="en-US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·</a:t>
          </a:r>
          <a:r>
            <a:rPr lang="zh-TW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布朗</a:t>
          </a:r>
          <a: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 </a:t>
          </a:r>
          <a:r>
            <a:rPr lang="en-US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(Nicole Brown)</a:t>
          </a:r>
          <a:r>
            <a:rPr lang="zh-TW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zh-TW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endParaRPr lang="zh-TW" altLang="en-US" sz="1400" kern="1200" noProof="0" dirty="0">
            <a:solidFill>
              <a:schemeClr val="bg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803250" y="3081438"/>
        <a:ext cx="2374568" cy="487349"/>
      </dsp:txXfrm>
    </dsp:sp>
    <dsp:sp modelId="{1223E777-77CB-4A9A-BF21-12B513842696}">
      <dsp:nvSpPr>
        <dsp:cNvPr id="0" name=""/>
        <dsp:cNvSpPr/>
      </dsp:nvSpPr>
      <dsp:spPr>
        <a:xfrm>
          <a:off x="2803250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683372" y="460948"/>
          <a:ext cx="2194559" cy="24688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3368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 spc="20">
              <a:latin typeface="+mj-lt"/>
            </a:defRPr>
          </a:pPr>
          <a:r>
            <a:rPr lang="zh-TW" altLang="en-US" sz="1400" kern="1200" noProof="0" dirty="0" smtClean="0">
              <a:solidFill>
                <a:schemeClr val="bg1">
                  <a:lumMod val="8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也是受害者</a:t>
          </a:r>
          <a: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羅納德</a:t>
          </a:r>
          <a:r>
            <a:rPr lang="en-US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·</a:t>
          </a:r>
          <a:r>
            <a:rPr lang="zh-TW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高曼</a:t>
          </a:r>
          <a: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 </a:t>
          </a:r>
          <a:r>
            <a:rPr lang="en-US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(Ronald Goldman)</a:t>
          </a:r>
          <a:endParaRPr lang="zh-TW" altLang="en-US" sz="1400" kern="1200" noProof="0" dirty="0">
            <a:solidFill>
              <a:schemeClr val="bg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593368" y="3081438"/>
        <a:ext cx="2374568" cy="487349"/>
      </dsp:txXfrm>
    </dsp:sp>
    <dsp:sp modelId="{EE420F84-477D-4635-BEF8-66426E9A259D}">
      <dsp:nvSpPr>
        <dsp:cNvPr id="0" name=""/>
        <dsp:cNvSpPr/>
      </dsp:nvSpPr>
      <dsp:spPr>
        <a:xfrm>
          <a:off x="5593368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473490" y="460948"/>
          <a:ext cx="2194559" cy="246888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383486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 spc="20">
              <a:latin typeface="+mj-lt"/>
            </a:defRPr>
          </a:pPr>
          <a:r>
            <a:rPr lang="zh-TW" altLang="en-US" sz="1400" kern="1200" noProof="0" dirty="0" smtClean="0">
              <a:solidFill>
                <a:schemeClr val="bg1">
                  <a:lumMod val="8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兇手</a:t>
          </a:r>
          <a: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/>
          </a:r>
          <a:br>
            <a:rPr lang="en-US" altLang="zh-TW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40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？？？</a:t>
          </a:r>
          <a:endParaRPr lang="zh-TW" altLang="en-US" sz="1400" kern="1200" noProof="0" dirty="0">
            <a:solidFill>
              <a:schemeClr val="bg1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8383486" y="3081438"/>
        <a:ext cx="2374568" cy="487349"/>
      </dsp:txXfrm>
    </dsp:sp>
    <dsp:sp modelId="{5A7600AF-A34B-4D03-B3D6-B3C760AE8E06}">
      <dsp:nvSpPr>
        <dsp:cNvPr id="0" name=""/>
        <dsp:cNvSpPr/>
      </dsp:nvSpPr>
      <dsp:spPr>
        <a:xfrm>
          <a:off x="8383486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人像清單"/>
  <dgm:desc val="人像清單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="" xmlns:a16="http://schemas.microsoft.com/office/drawing/2014/main" id="{1C7BD883-E570-4B0F-9E18-F89D060514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5F7825A8-A57B-43B0-BA2C-78F0335611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4DE4D-4E38-4D8C-8D32-A26C2FA8CED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2020/11/16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12404714-211C-45BF-8164-268C01DCBD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136E2E20-ED21-467B-ABCD-FF8842D9D1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B8736-D8EB-47F3-A4C4-7D5F34ACE92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4914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EB2F747-81C0-41F9-A53E-9239588F4D56}" type="datetime1">
              <a:rPr lang="zh-TW" altLang="en-US" smtClean="0"/>
              <a:pPr/>
              <a:t>2020/11/16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939589-3E79-4C82-AA4A-FE78234FAA59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652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而在警察取得與辛普森的聯繫後，就立刻告知辛普森此事，以及要求他返回洛杉磯，而辛普森也在當天趕回。</a:t>
            </a: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11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291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6</a:t>
            </a:r>
            <a:r>
              <a:rPr lang="zh-TW" altLang="en-US" sz="1200" dirty="0" smtClean="0"/>
              <a:t>月</a:t>
            </a:r>
            <a:r>
              <a:rPr lang="en-US" altLang="zh-TW" sz="1200" dirty="0" smtClean="0"/>
              <a:t>16</a:t>
            </a:r>
            <a:r>
              <a:rPr lang="zh-TW" altLang="en-US" sz="1200" dirty="0" smtClean="0"/>
              <a:t>號：辛普森帶著他與妮可的兩個小孩參加婚禮。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辛普森在逃跑過程中，由好友考琳斯開車，自己則拿著相框及手槍對著自己的腦袋，考林斯要求跟追逐他們的警車不要靠近，但心辛普森的精神種況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13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392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原本許多觀看</a:t>
            </a:r>
            <a:r>
              <a:rPr lang="en-US" altLang="zh-TW" dirty="0" smtClean="0"/>
              <a:t>NBA</a:t>
            </a:r>
            <a:r>
              <a:rPr lang="zh-TW" altLang="en-US" dirty="0" smtClean="0"/>
              <a:t>球賽的民眾也紛紛跑去看辛普森的追逐戰。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此事件後辛普森面臨了兩項謀殺罪名的指控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14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242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本次法庭人員配置盡量得避免因種族問題引起公眾質疑的問題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17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6149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zh-TW" altLang="en-US" dirty="0" smtClean="0"/>
              <a:t>有人說辯方其實一開始就安排了這場戲，只不過辛普森因為本人有關節炎，而辯方律師又讓他提前兩周停藥，導致辛普森沒辦法正常地將手套帶上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21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0630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EDTA</a:t>
            </a:r>
            <a:r>
              <a:rPr lang="zh-TW" altLang="en-US" dirty="0" smtClean="0"/>
              <a:t>基本用於防止採集血液時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22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2114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EDTA</a:t>
            </a:r>
            <a:r>
              <a:rPr lang="zh-TW" altLang="en-US" dirty="0" smtClean="0"/>
              <a:t>基本用於防止採集血液時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23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560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8622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案發當晚福爾曼等</a:t>
            </a:r>
            <a:r>
              <a:rPr lang="en-US" altLang="zh-TW" dirty="0" smtClean="0"/>
              <a:t>4</a:t>
            </a:r>
            <a:r>
              <a:rPr lang="zh-TW" altLang="en-US" dirty="0" smtClean="0"/>
              <a:t>人因無搜查令，進入辛普森家中，而這很有可能也是在陷害辛普森，倒置最後其他搜查到的證據都是非法取證，也做到所謂程序不正義，也被法庭認為無效。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手套戴不下，永遠不要問自己不確定答案的問題。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25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1886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26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8468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604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不管事位檢方或辯方作證，我只為證據說話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27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925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8286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502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妮可：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1959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年出生於西德，母親是德國人，父親是美國人，此年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35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歲。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高曼：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1968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年出生於芝加哥，是妮可的好友，此年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25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歲。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0976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244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0431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前一晚，妮可與家人到高曼工作的義大利餐廳吃飯，離開時母親遺落了太陽眼鏡，而高曼發現後，主動告知妮可，並告訴妮可會親自送到妮可加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8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853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前一晚，妮可與家人到高曼工作的義大利餐廳吃飯，離開時母親遺落了太陽眼鏡，而高曼發現後，主動告知妮可，並告訴妮可會親自送到妮可加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9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1014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而在警察取得與辛普森的聯繫後，就立刻告知辛普森此事，以及要求他返回洛杉磯，而辛普森也在當天趕回。</a:t>
            </a: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39589-3E79-4C82-AA4A-FE78234FAA59}" type="slidenum">
              <a:rPr lang="en-US" altLang="zh-TW" noProof="0" smtClean="0"/>
              <a:pPr/>
              <a:t>10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724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11" name="直線接點​​(S) 10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=""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=""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cxnSp>
        <p:nvCxnSpPr>
          <p:cNvPr id="10" name="直線接點​​(S) 9">
            <a:extLst>
              <a:ext uri="{FF2B5EF4-FFF2-40B4-BE49-F238E27FC236}">
                <a16:creationId xmlns=""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=""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=""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=""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=""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=""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=""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=""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=""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字預留位置 4">
            <a:extLst>
              <a:ext uri="{FF2B5EF4-FFF2-40B4-BE49-F238E27FC236}">
                <a16:creationId xmlns=""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17" name="內容版面配置區 5">
            <a:extLst>
              <a:ext uri="{FF2B5EF4-FFF2-40B4-BE49-F238E27FC236}">
                <a16:creationId xmlns=""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=""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=""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10" name="圖片版面配置區 12">
            <a:extLst>
              <a:ext uri="{FF2B5EF4-FFF2-40B4-BE49-F238E27FC236}">
                <a16:creationId xmlns=""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11" name="圖片版面配置區 12">
            <a:extLst>
              <a:ext uri="{FF2B5EF4-FFF2-40B4-BE49-F238E27FC236}">
                <a16:creationId xmlns=""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圖片版面配置區 32">
            <a:extLst>
              <a:ext uri="{FF2B5EF4-FFF2-40B4-BE49-F238E27FC236}">
                <a16:creationId xmlns=""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32" name="圖片版面配置區 31">
            <a:extLst>
              <a:ext uri="{FF2B5EF4-FFF2-40B4-BE49-F238E27FC236}">
                <a16:creationId xmlns=""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31" name="圖片版面配置區 30">
            <a:extLst>
              <a:ext uri="{FF2B5EF4-FFF2-40B4-BE49-F238E27FC236}">
                <a16:creationId xmlns=""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30" name="圖片版面配置區 29">
            <a:extLst>
              <a:ext uri="{FF2B5EF4-FFF2-40B4-BE49-F238E27FC236}">
                <a16:creationId xmlns=""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圖形 32">
            <a:extLst>
              <a:ext uri="{FF2B5EF4-FFF2-40B4-BE49-F238E27FC236}">
                <a16:creationId xmlns=""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圖形 33">
            <a:extLst>
              <a:ext uri="{FF2B5EF4-FFF2-40B4-BE49-F238E27FC236}">
                <a16:creationId xmlns=""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31">
            <a:extLst>
              <a:ext uri="{FF2B5EF4-FFF2-40B4-BE49-F238E27FC236}">
                <a16:creationId xmlns=""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=""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=""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=""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" name="直線接點​​(S) 4">
            <a:extLst>
              <a:ext uri="{FF2B5EF4-FFF2-40B4-BE49-F238E27FC236}">
                <a16:creationId xmlns=""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>
            <a:extLst>
              <a:ext uri="{FF2B5EF4-FFF2-40B4-BE49-F238E27FC236}">
                <a16:creationId xmlns=""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4" name="文字預留位置 3">
            <a:extLst>
              <a:ext uri="{FF2B5EF4-FFF2-40B4-BE49-F238E27FC236}">
                <a16:creationId xmlns=""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=""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圖片預留位置 2">
            <a:extLst>
              <a:ext uri="{FF2B5EF4-FFF2-40B4-BE49-F238E27FC236}">
                <a16:creationId xmlns=""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4" name="文字預留位置 3">
            <a:extLst>
              <a:ext uri="{FF2B5EF4-FFF2-40B4-BE49-F238E27FC236}">
                <a16:creationId xmlns=""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=""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 2 投影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=""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圖形 12">
            <a:extLst>
              <a:ext uri="{FF2B5EF4-FFF2-40B4-BE49-F238E27FC236}">
                <a16:creationId xmlns=""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圖形 13">
            <a:extLst>
              <a:ext uri="{FF2B5EF4-FFF2-40B4-BE49-F238E27FC236}">
                <a16:creationId xmlns=""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圖形 15">
            <a:extLst>
              <a:ext uri="{FF2B5EF4-FFF2-40B4-BE49-F238E27FC236}">
                <a16:creationId xmlns=""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圖片版面配置區 18">
            <a:extLst>
              <a:ext uri="{FF2B5EF4-FFF2-40B4-BE49-F238E27FC236}">
                <a16:creationId xmlns=""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=""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=""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11" name="圖形 12">
            <a:extLst>
              <a:ext uri="{FF2B5EF4-FFF2-40B4-BE49-F238E27FC236}">
                <a16:creationId xmlns=""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13">
            <a:extLst>
              <a:ext uri="{FF2B5EF4-FFF2-40B4-BE49-F238E27FC236}">
                <a16:creationId xmlns=""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圖形 15">
            <a:extLst>
              <a:ext uri="{FF2B5EF4-FFF2-40B4-BE49-F238E27FC236}">
                <a16:creationId xmlns=""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圖片版面配置區 14">
            <a:extLst>
              <a:ext uri="{FF2B5EF4-FFF2-40B4-BE49-F238E27FC236}">
                <a16:creationId xmlns=""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2860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45720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685800"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/>
            </a:lvl5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9" name="直線接點​​(S) 8">
            <a:extLst>
              <a:ext uri="{FF2B5EF4-FFF2-40B4-BE49-F238E27FC236}">
                <a16:creationId xmlns=""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圖形 10">
            <a:extLst>
              <a:ext uri="{FF2B5EF4-FFF2-40B4-BE49-F238E27FC236}">
                <a16:creationId xmlns=""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圖形 11">
            <a:extLst>
              <a:ext uri="{FF2B5EF4-FFF2-40B4-BE49-F238E27FC236}">
                <a16:creationId xmlns=""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圖形 12">
            <a:extLst>
              <a:ext uri="{FF2B5EF4-FFF2-40B4-BE49-F238E27FC236}">
                <a16:creationId xmlns=""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圖形 13">
            <a:extLst>
              <a:ext uri="{FF2B5EF4-FFF2-40B4-BE49-F238E27FC236}">
                <a16:creationId xmlns=""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圖形 15">
            <a:extLst>
              <a:ext uri="{FF2B5EF4-FFF2-40B4-BE49-F238E27FC236}">
                <a16:creationId xmlns=""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圖形 22">
            <a:extLst>
              <a:ext uri="{FF2B5EF4-FFF2-40B4-BE49-F238E27FC236}">
                <a16:creationId xmlns=""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1">
            <a:extLst>
              <a:ext uri="{FF2B5EF4-FFF2-40B4-BE49-F238E27FC236}">
                <a16:creationId xmlns=""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23">
            <a:extLst>
              <a:ext uri="{FF2B5EF4-FFF2-40B4-BE49-F238E27FC236}">
                <a16:creationId xmlns=""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>
            <a:extLst>
              <a:ext uri="{FF2B5EF4-FFF2-40B4-BE49-F238E27FC236}">
                <a16:creationId xmlns=""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=""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 6">
            <a:extLst>
              <a:ext uri="{FF2B5EF4-FFF2-40B4-BE49-F238E27FC236}">
                <a16:creationId xmlns=""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=""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=""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=""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與內容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形 22">
            <a:extLst>
              <a:ext uri="{FF2B5EF4-FFF2-40B4-BE49-F238E27FC236}">
                <a16:creationId xmlns=""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3">
            <a:extLst>
              <a:ext uri="{FF2B5EF4-FFF2-40B4-BE49-F238E27FC236}">
                <a16:creationId xmlns=""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4" name="內容預留位置 3">
            <a:extLst>
              <a:ext uri="{FF2B5EF4-FFF2-40B4-BE49-F238E27FC236}">
                <a16:creationId xmlns=""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=""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圖形 15">
            <a:extLst>
              <a:ext uri="{FF2B5EF4-FFF2-40B4-BE49-F238E27FC236}">
                <a16:creationId xmlns=""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16">
            <a:extLst>
              <a:ext uri="{FF2B5EF4-FFF2-40B4-BE49-F238E27FC236}">
                <a16:creationId xmlns=""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4">
            <a:extLst>
              <a:ext uri="{FF2B5EF4-FFF2-40B4-BE49-F238E27FC236}">
                <a16:creationId xmlns=""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=""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fif"/><Relationship Id="rId5" Type="http://schemas.openxmlformats.org/officeDocument/2006/relationships/image" Target="../media/image14.jpg"/><Relationship Id="rId4" Type="http://schemas.openxmlformats.org/officeDocument/2006/relationships/image" Target="../media/image13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sz="5400" spc="4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辛普森殺妻案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6474" y="4700016"/>
            <a:ext cx="4648581" cy="1197864"/>
          </a:xfrm>
        </p:spPr>
        <p:txBody>
          <a:bodyPr rtlCol="0"/>
          <a:lstStyle/>
          <a:p>
            <a:pPr rtl="0"/>
            <a:r>
              <a:rPr lang="zh-TW" altLang="en-US" dirty="0" smtClean="0"/>
              <a:t>班級：資工二</a:t>
            </a:r>
            <a:r>
              <a:rPr lang="en-US" altLang="zh-TW" dirty="0" smtClean="0"/>
              <a:t>2</a:t>
            </a:r>
          </a:p>
          <a:p>
            <a:pPr rtl="0"/>
            <a:r>
              <a:rPr lang="zh-TW" altLang="en-US" sz="20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學號：</a:t>
            </a:r>
            <a:r>
              <a:rPr lang="en-US" altLang="zh-TW" sz="20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S1410832036</a:t>
            </a:r>
          </a:p>
          <a:p>
            <a:pPr rtl="0"/>
            <a:r>
              <a:rPr lang="zh-TW" altLang="en-US" dirty="0" smtClean="0"/>
              <a:t>報告人：</a:t>
            </a:r>
            <a:r>
              <a:rPr lang="zh-TW" altLang="en-US" sz="20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林承漢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6391655" y="438149"/>
            <a:ext cx="4434835" cy="6029325"/>
          </a:xfrm>
        </p:spPr>
        <p:txBody>
          <a:bodyPr>
            <a:normAutofit/>
          </a:bodyPr>
          <a:lstStyle/>
          <a:p>
            <a:pPr algn="just"/>
            <a:r>
              <a:rPr lang="zh-TW" altLang="en-US" sz="2000" dirty="0"/>
              <a:t>而負責此案的白</a:t>
            </a:r>
            <a:r>
              <a:rPr lang="zh-TW" altLang="en-US" sz="2000" dirty="0" smtClean="0"/>
              <a:t>人</a:t>
            </a:r>
            <a:r>
              <a:rPr lang="zh-TW" altLang="en-US" sz="2000" dirty="0"/>
              <a:t>偵探</a:t>
            </a:r>
            <a:r>
              <a:rPr lang="en-US" altLang="zh-TW" sz="2000" dirty="0" smtClean="0"/>
              <a:t>”</a:t>
            </a:r>
            <a:r>
              <a:rPr lang="zh-TW" altLang="en-US" sz="2000" dirty="0"/>
              <a:t>馬克</a:t>
            </a:r>
            <a:r>
              <a:rPr lang="en-US" altLang="zh-TW" sz="2000" dirty="0"/>
              <a:t>·</a:t>
            </a:r>
            <a:r>
              <a:rPr lang="zh-TW" altLang="en-US" sz="2000" dirty="0"/>
              <a:t>福爾曼</a:t>
            </a:r>
            <a:r>
              <a:rPr lang="en-US" altLang="zh-TW" sz="2000" dirty="0"/>
              <a:t>”</a:t>
            </a:r>
            <a:r>
              <a:rPr lang="zh-TW" altLang="en-US" sz="2000" dirty="0"/>
              <a:t>，發現死者妮可的前夫辛普森就住在不遠處，因此與三名警員以</a:t>
            </a:r>
            <a:r>
              <a:rPr lang="en-US" altLang="zh-TW" sz="2000" dirty="0"/>
              <a:t>”</a:t>
            </a:r>
            <a:r>
              <a:rPr lang="zh-TW" altLang="en-US" sz="2000" dirty="0"/>
              <a:t>聯絡死者家屬</a:t>
            </a:r>
            <a:r>
              <a:rPr lang="en-US" altLang="zh-TW" sz="2000" dirty="0"/>
              <a:t>”</a:t>
            </a:r>
            <a:r>
              <a:rPr lang="zh-TW" altLang="en-US" sz="2000" dirty="0"/>
              <a:t>的名義，前往辛普森住處。此</a:t>
            </a:r>
            <a:r>
              <a:rPr lang="zh-TW" altLang="en-US" sz="2000" dirty="0" smtClean="0"/>
              <a:t>時</a:t>
            </a:r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</a:rPr>
              <a:t>隔天早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上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</a:rPr>
              <a:t>點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30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分</a:t>
            </a:r>
            <a:r>
              <a:rPr lang="zh-TW" altLang="en-US" sz="2000" dirty="0"/>
              <a:t>，</a:t>
            </a:r>
            <a:r>
              <a:rPr lang="en-US" altLang="zh-TW" sz="2000" dirty="0"/>
              <a:t>4</a:t>
            </a:r>
            <a:r>
              <a:rPr lang="zh-TW" altLang="en-US" sz="2000" dirty="0"/>
              <a:t>名警員到達辛普森的家，先是敲了門且吃了個閉門羹，於是開始在附近觀察，先是在辛普森的越野車上找到了新鮮的血跡，此時他們是沒有辛普森家的搜查令，但迫於辦案因此翻牆進入辛普森家進行搜查，後又在辛普森家找到另一支帶血的右手手套。辛普森也因此被列為犯案嫌疑人，於是洛杉磯警方第一時間就開始尋找辛普森，後從辛普森鄰居及女兒口中得知，辛普森在案發當晚，坐飛機到芝加哥，並入住酒店。</a:t>
            </a:r>
            <a:endParaRPr lang="zh-TW" altLang="en-US" sz="2000" dirty="0"/>
          </a:p>
        </p:txBody>
      </p:sp>
      <p:pic>
        <p:nvPicPr>
          <p:cNvPr id="3" name="圖片版面配置區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r="29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569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200" y="1190625"/>
            <a:ext cx="10515600" cy="4986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TW" altLang="en-US" sz="3200" dirty="0" smtClean="0"/>
              <a:t>而負責此案的白人警探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馬克</a:t>
            </a:r>
            <a:r>
              <a:rPr lang="en-US" altLang="zh-TW" sz="3200" dirty="0"/>
              <a:t>·</a:t>
            </a:r>
            <a:r>
              <a:rPr lang="zh-TW" altLang="en-US" sz="3200" dirty="0" smtClean="0"/>
              <a:t>福爾曼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，發現死者妮可的前夫辛普森就住在不遠處，因此與三名警員以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聯絡死者家屬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的名義，前往辛普森住處。此時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隔天早上</a:t>
            </a:r>
            <a:r>
              <a:rPr lang="en-US" altLang="zh-TW" sz="32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點</a:t>
            </a:r>
            <a:r>
              <a:rPr lang="en-US" altLang="zh-TW" sz="3200" dirty="0" smtClean="0">
                <a:solidFill>
                  <a:schemeClr val="accent6">
                    <a:lumMod val="75000"/>
                  </a:schemeClr>
                </a:solidFill>
              </a:rPr>
              <a:t>30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分</a:t>
            </a:r>
            <a:r>
              <a:rPr lang="zh-TW" altLang="en-US" sz="3200" dirty="0" smtClean="0"/>
              <a:t>，</a:t>
            </a:r>
            <a:r>
              <a:rPr lang="en-US" altLang="zh-TW" sz="3200" dirty="0" smtClean="0"/>
              <a:t>4</a:t>
            </a:r>
            <a:r>
              <a:rPr lang="zh-TW" altLang="en-US" sz="3200" dirty="0" smtClean="0"/>
              <a:t>名警員到達辛普森的家，先是敲了門且吃了個閉門羹，於是開始在附近觀察，先是在辛普森的越野車上找到了新鮮的血跡，</a:t>
            </a:r>
            <a:r>
              <a:rPr lang="zh-TW" altLang="en-US" sz="3200" dirty="0"/>
              <a:t>此時他們是沒有辛普森家的搜查令，但迫於辦案因此翻牆進入辛普森家進行搜查</a:t>
            </a:r>
            <a:r>
              <a:rPr lang="zh-TW" altLang="en-US" sz="3200" dirty="0" smtClean="0"/>
              <a:t>，後又在辛普森家找到另一支帶血的右手手套。辛普森也因此被列為犯案嫌疑人，於是洛杉磯警方第一時間就開始尋找辛普森，後從辛普森鄰居及女兒口中得知，辛普森在案發當晚，坐飛機到芝加哥，並入住酒店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3969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200" y="1190625"/>
            <a:ext cx="10515600" cy="4986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TW" altLang="en-US" sz="3200" dirty="0" smtClean="0"/>
              <a:t>案發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隔天早上</a:t>
            </a:r>
            <a:r>
              <a:rPr lang="en-US" altLang="zh-TW" sz="3200" dirty="0" smtClean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點</a:t>
            </a:r>
            <a:r>
              <a:rPr lang="en-US" altLang="zh-TW" sz="3200" dirty="0" smtClean="0">
                <a:solidFill>
                  <a:schemeClr val="accent6">
                    <a:lumMod val="75000"/>
                  </a:schemeClr>
                </a:solidFill>
              </a:rPr>
              <a:t>45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分</a:t>
            </a:r>
            <a:r>
              <a:rPr lang="zh-TW" altLang="en-US" sz="3200" dirty="0" smtClean="0"/>
              <a:t>，警察申請對辛普森的搜查另也批准了下來，警員們紛紛進入辛普森家中搜查，並收集到更多指向他犯案的證據。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中午</a:t>
            </a:r>
            <a:r>
              <a:rPr lang="en-US" altLang="zh-TW" sz="3200" dirty="0" smtClean="0">
                <a:solidFill>
                  <a:schemeClr val="accent6">
                    <a:lumMod val="75000"/>
                  </a:schemeClr>
                </a:solidFill>
              </a:rPr>
              <a:t>12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點</a:t>
            </a:r>
            <a:r>
              <a:rPr lang="zh-TW" altLang="en-US" sz="3200" dirty="0" smtClean="0"/>
              <a:t>，辛普森返回了洛杉磯的家，而之後他就被帶回警局做筆錄。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86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>
          <a:xfrm>
            <a:off x="6391654" y="301751"/>
            <a:ext cx="4695445" cy="637527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altLang="zh-TW" sz="3200" dirty="0" smtClean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月</a:t>
            </a:r>
            <a:r>
              <a:rPr lang="en-US" altLang="zh-TW" sz="3200" dirty="0" smtClean="0">
                <a:solidFill>
                  <a:schemeClr val="accent6">
                    <a:lumMod val="75000"/>
                  </a:schemeClr>
                </a:solidFill>
              </a:rPr>
              <a:t>17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號</a:t>
            </a:r>
            <a:r>
              <a:rPr lang="zh-TW" altLang="en-US" sz="3200" dirty="0" smtClean="0"/>
              <a:t>，辛普森的律師說服警方同意辛普森當天</a:t>
            </a:r>
            <a:r>
              <a:rPr lang="en-US" altLang="zh-TW" sz="3200" dirty="0" smtClean="0"/>
              <a:t>11</a:t>
            </a:r>
            <a:r>
              <a:rPr lang="zh-TW" altLang="en-US" sz="3200" dirty="0" smtClean="0"/>
              <a:t>點自首，也因此讓許多記者在洛杉磯警局等候辛普森的到來。當然，他沒有到。。而洛杉磯警局也開始對辛普森的通緝。同時辛普森的好友兼辯護律師羅伯特，也宣讀了一封辛普森的親筆信。在然後，原本應該出現的辛普森也開始了公路逃跑之旅。</a:t>
            </a:r>
            <a:endParaRPr lang="en-US" altLang="zh-TW" sz="3200" dirty="0" smtClean="0"/>
          </a:p>
          <a:p>
            <a:pPr marL="0" indent="0" algn="just">
              <a:buNone/>
            </a:pPr>
            <a:endParaRPr lang="zh-TW" altLang="en-US" sz="3200" dirty="0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06" b="-44006"/>
          <a:stretch/>
        </p:blipFill>
        <p:spPr/>
      </p:pic>
    </p:spTree>
    <p:extLst>
      <p:ext uri="{BB962C8B-B14F-4D97-AF65-F5344CB8AC3E}">
        <p14:creationId xmlns:p14="http://schemas.microsoft.com/office/powerpoint/2010/main" val="261449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>
          <a:xfrm>
            <a:off x="6391655" y="301752"/>
            <a:ext cx="4434835" cy="6263640"/>
          </a:xfrm>
        </p:spPr>
        <p:txBody>
          <a:bodyPr>
            <a:normAutofit fontScale="92500"/>
          </a:bodyPr>
          <a:lstStyle/>
          <a:p>
            <a:r>
              <a:rPr lang="zh-TW" altLang="en-US" sz="3200" dirty="0"/>
              <a:t>辛普森在逃跑過程中，由好友</a:t>
            </a:r>
            <a:r>
              <a:rPr lang="zh-TW" altLang="en-US" sz="3200" dirty="0" smtClean="0"/>
              <a:t>考林斯</a:t>
            </a:r>
            <a:r>
              <a:rPr lang="zh-TW" altLang="en-US" sz="3200" dirty="0"/>
              <a:t>開</a:t>
            </a:r>
            <a:r>
              <a:rPr lang="zh-TW" altLang="en-US" sz="3200" dirty="0" smtClean="0"/>
              <a:t>車，並要求追</a:t>
            </a:r>
            <a:r>
              <a:rPr lang="zh-TW" altLang="en-US" sz="3200" dirty="0"/>
              <a:t>逐他們的警</a:t>
            </a:r>
            <a:r>
              <a:rPr lang="zh-TW" altLang="en-US" sz="3200" dirty="0" smtClean="0"/>
              <a:t>車不</a:t>
            </a:r>
            <a:r>
              <a:rPr lang="zh-TW" altLang="en-US" sz="3200" dirty="0"/>
              <a:t>要靠近</a:t>
            </a:r>
            <a:r>
              <a:rPr lang="zh-TW" altLang="en-US" sz="3200" dirty="0" smtClean="0"/>
              <a:t>，</a:t>
            </a:r>
            <a:r>
              <a:rPr lang="zh-TW" altLang="en-US" sz="3200" dirty="0"/>
              <a:t>擔</a:t>
            </a:r>
            <a:r>
              <a:rPr lang="zh-TW" altLang="en-US" sz="3200" dirty="0" smtClean="0"/>
              <a:t>心</a:t>
            </a:r>
            <a:r>
              <a:rPr lang="zh-TW" altLang="en-US" sz="3200" dirty="0"/>
              <a:t>辛普森的精神種</a:t>
            </a:r>
            <a:r>
              <a:rPr lang="zh-TW" altLang="en-US" sz="3200" dirty="0" smtClean="0"/>
              <a:t>況。而辛普森自</a:t>
            </a:r>
            <a:r>
              <a:rPr lang="zh-TW" altLang="en-US" sz="3200" dirty="0"/>
              <a:t>己則拿著相框及手槍對著自己的腦</a:t>
            </a:r>
            <a:r>
              <a:rPr lang="zh-TW" altLang="en-US" sz="3200" dirty="0" smtClean="0"/>
              <a:t>袋。而這場追逐戰，除了擁有全美國民眾的關注，還有大量的群眾圍觀為辛普森加油吶喊。最後辛普森回到另一個家，並在那向警方自首。</a:t>
            </a:r>
            <a:endParaRPr lang="en-US" altLang="zh-TW" sz="3200" dirty="0"/>
          </a:p>
        </p:txBody>
      </p:sp>
      <p:pic>
        <p:nvPicPr>
          <p:cNvPr id="3" name="圖片版面配置區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730" b="-41730"/>
          <a:stretch/>
        </p:blipFill>
        <p:spPr/>
      </p:pic>
    </p:spTree>
    <p:extLst>
      <p:ext uri="{BB962C8B-B14F-4D97-AF65-F5344CB8AC3E}">
        <p14:creationId xmlns:p14="http://schemas.microsoft.com/office/powerpoint/2010/main" val="335949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dirty="0" smtClean="0"/>
              <a:t>做案</a:t>
            </a:r>
            <a:r>
              <a:rPr lang="zh-TW" altLang="en-US" dirty="0"/>
              <a:t>原因</a:t>
            </a:r>
          </a:p>
        </p:txBody>
      </p:sp>
      <p:sp>
        <p:nvSpPr>
          <p:cNvPr id="16" name="內容版面配置區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辛普森性格粗暴，多次對妮可施暴。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1992</a:t>
            </a:r>
            <a:r>
              <a:rPr lang="zh-TW" altLang="en-US" dirty="0" smtClean="0">
                <a:solidFill>
                  <a:schemeClr val="accent6">
                    <a:lumMod val="75000"/>
                  </a:schemeClr>
                </a:solidFill>
              </a:rPr>
              <a:t>年</a:t>
            </a:r>
            <a:r>
              <a:rPr lang="zh-TW" altLang="en-US" dirty="0" smtClean="0"/>
              <a:t>妮可受不了，與辛普森離婚，雖說偶爾還會有些聯繫，但妮可表示常常發現辛普森在跟蹤他，讓他非常害怕；妮可的好友也表示妮可非常的害怕辛普森</a:t>
            </a:r>
            <a:r>
              <a:rPr lang="zh-TW" altLang="en-US" dirty="0"/>
              <a:t>，與妮可說過：</a:t>
            </a:r>
            <a:r>
              <a:rPr lang="en-US" altLang="zh-TW" dirty="0"/>
              <a:t>”</a:t>
            </a:r>
            <a:r>
              <a:rPr lang="zh-TW" altLang="en-US" dirty="0"/>
              <a:t>如果你跟別的男人在一起，我會殺了妳。</a:t>
            </a:r>
            <a:r>
              <a:rPr lang="en-US" altLang="zh-TW" dirty="0" smtClean="0"/>
              <a:t>“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15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294967295"/>
          </p:nvPr>
        </p:nvSpPr>
        <p:spPr>
          <a:xfrm>
            <a:off x="8643938" y="1590675"/>
            <a:ext cx="3548062" cy="365125"/>
          </a:xfrm>
        </p:spPr>
        <p:txBody>
          <a:bodyPr/>
          <a:lstStyle/>
          <a:p>
            <a:r>
              <a:rPr lang="zh-TW" altLang="en-US" noProof="0" dirty="0" smtClean="0"/>
              <a:t>辛普森殺妻案</a:t>
            </a:r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570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dirty="0" smtClean="0"/>
              <a:t>法庭辯論與副標題討論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副標題：</a:t>
            </a:r>
            <a:r>
              <a:rPr lang="zh-TW" altLang="en-US" dirty="0"/>
              <a:t>洛杉磯刑事審判攻防問題與檢</a:t>
            </a:r>
            <a:r>
              <a:rPr lang="zh-TW" altLang="en-US" dirty="0" smtClean="0"/>
              <a:t>討</a:t>
            </a:r>
            <a:endParaRPr lang="en-US" altLang="zh-TW" dirty="0" smtClean="0"/>
          </a:p>
          <a:p>
            <a:r>
              <a:rPr lang="zh-TW" altLang="en-US" dirty="0" smtClean="0"/>
              <a:t>以辛普森案為例對審判過程中攻防問題進行檢討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16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4084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法庭與陪審團人員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法官名為蘭斯</a:t>
            </a:r>
            <a:r>
              <a:rPr lang="en-US" altLang="zh-TW" dirty="0" smtClean="0"/>
              <a:t>·</a:t>
            </a:r>
            <a:r>
              <a:rPr lang="zh-TW" altLang="en-US" dirty="0" smtClean="0"/>
              <a:t>伊藤，出生於洛杉磯，是位日裔美籍法官</a:t>
            </a:r>
            <a:endParaRPr lang="en-US" altLang="zh-TW" dirty="0" smtClean="0"/>
          </a:p>
          <a:p>
            <a:r>
              <a:rPr lang="zh-TW" altLang="en-US" dirty="0" smtClean="0"/>
              <a:t>陪審團中女性</a:t>
            </a:r>
            <a:r>
              <a:rPr lang="en-US" altLang="zh-TW" dirty="0" smtClean="0"/>
              <a:t>10</a:t>
            </a:r>
            <a:r>
              <a:rPr lang="zh-TW" altLang="en-US" dirty="0" smtClean="0"/>
              <a:t>人、男性</a:t>
            </a:r>
            <a:r>
              <a:rPr lang="en-US" altLang="zh-TW" dirty="0" smtClean="0"/>
              <a:t>2</a:t>
            </a:r>
            <a:r>
              <a:rPr lang="zh-TW" altLang="en-US" dirty="0" smtClean="0"/>
              <a:t>人，其中有</a:t>
            </a:r>
            <a:r>
              <a:rPr lang="en-US" altLang="zh-TW" dirty="0" smtClean="0"/>
              <a:t>8</a:t>
            </a:r>
            <a:r>
              <a:rPr lang="zh-TW" altLang="en-US" dirty="0"/>
              <a:t>位</a:t>
            </a:r>
            <a:r>
              <a:rPr lang="zh-TW" altLang="en-US" dirty="0" smtClean="0"/>
              <a:t>黑人、</a:t>
            </a:r>
            <a:r>
              <a:rPr lang="en-US" altLang="zh-TW" dirty="0" smtClean="0"/>
              <a:t>1</a:t>
            </a:r>
            <a:r>
              <a:rPr lang="zh-TW" altLang="en-US" dirty="0" smtClean="0"/>
              <a:t>位白人、</a:t>
            </a:r>
            <a:r>
              <a:rPr lang="en-US" altLang="zh-TW" dirty="0" smtClean="0"/>
              <a:t>1</a:t>
            </a:r>
            <a:r>
              <a:rPr lang="zh-TW" altLang="en-US" dirty="0" smtClean="0"/>
              <a:t>位西班牙裔白人、</a:t>
            </a:r>
            <a:r>
              <a:rPr lang="en-US" altLang="zh-TW" dirty="0" smtClean="0"/>
              <a:t>2</a:t>
            </a:r>
            <a:r>
              <a:rPr lang="zh-TW" altLang="en-US" dirty="0" smtClean="0"/>
              <a:t>名混血兒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17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71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檢方及警方指控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減分指控辛普森預謀殺妻，做案動機是忌妒心和佔有慾</a:t>
            </a:r>
            <a:r>
              <a:rPr lang="zh-TW" altLang="en-US" dirty="0"/>
              <a:t>，</a:t>
            </a:r>
            <a:r>
              <a:rPr lang="zh-TW" altLang="en-US" dirty="0" smtClean="0"/>
              <a:t>並提供了相關作案證據。</a:t>
            </a:r>
            <a:endParaRPr lang="en-US" altLang="zh-TW" dirty="0" smtClean="0"/>
          </a:p>
          <a:p>
            <a:r>
              <a:rPr lang="zh-TW" altLang="en-US" dirty="0" smtClean="0"/>
              <a:t>且在警方通知辛普森，妮可離世的消息後，辛普森卻沒有問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誰殺了他</a:t>
            </a:r>
            <a:r>
              <a:rPr lang="en-US" altLang="zh-TW" dirty="0" smtClean="0"/>
              <a:t>?”</a:t>
            </a:r>
            <a:r>
              <a:rPr lang="zh-TW" altLang="en-US" dirty="0" smtClean="0"/>
              <a:t>，而檢方認為這不是一個正常的反應。</a:t>
            </a:r>
            <a:endParaRPr lang="en-US" altLang="zh-TW" dirty="0" smtClean="0"/>
          </a:p>
          <a:p>
            <a:r>
              <a:rPr lang="zh-TW" altLang="en-US" dirty="0" smtClean="0"/>
              <a:t>且提供了警方曾</a:t>
            </a:r>
            <a:r>
              <a:rPr lang="en-US" altLang="zh-TW" dirty="0" smtClean="0"/>
              <a:t>9</a:t>
            </a:r>
            <a:r>
              <a:rPr lang="zh-TW" altLang="en-US" dirty="0" smtClean="0"/>
              <a:t>次去到辛普森家中，處理辛普森家的暴力問題。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18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533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dirty="0" smtClean="0"/>
              <a:t>證據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641850"/>
          </a:xfrm>
        </p:spPr>
        <p:txBody>
          <a:bodyPr/>
          <a:lstStyle/>
          <a:p>
            <a:r>
              <a:rPr lang="zh-TW" altLang="en-US" dirty="0" smtClean="0"/>
              <a:t>一雙分別在妮可與辛普森家中被發現的帶血的手套，在妮可家發現的手套上被證明有新普森、妮可、高曼等人的血液，在辛普森家中發現的手套有高曼的血跡。</a:t>
            </a:r>
            <a:endParaRPr lang="en-US" altLang="zh-TW" dirty="0" smtClean="0"/>
          </a:p>
          <a:p>
            <a:r>
              <a:rPr lang="zh-TW" altLang="en-US" dirty="0" smtClean="0"/>
              <a:t>犯案現場的鞋印，也被發現是非常罕見的奢侈皮鞋，且尺碼與辛普森的為一致的。</a:t>
            </a:r>
            <a:endParaRPr lang="en-US" altLang="zh-TW" dirty="0" smtClean="0"/>
          </a:p>
          <a:p>
            <a:r>
              <a:rPr lang="zh-TW" altLang="en-US" dirty="0" smtClean="0"/>
              <a:t>在高曼兩人身上分別有發現辛普森的毛髮。</a:t>
            </a:r>
            <a:endParaRPr lang="en-US" altLang="zh-TW" dirty="0" smtClean="0"/>
          </a:p>
          <a:p>
            <a:r>
              <a:rPr lang="zh-TW" altLang="en-US" dirty="0" smtClean="0"/>
              <a:t>辛普森家中有雙有許多血跡的短襪，而上面的血跡被證實是妮可的。</a:t>
            </a:r>
            <a:endParaRPr lang="en-US" altLang="zh-TW" dirty="0" smtClean="0"/>
          </a:p>
          <a:p>
            <a:r>
              <a:rPr lang="zh-TW" altLang="en-US" dirty="0" smtClean="0"/>
              <a:t>有餐具行政名，辛普森犯案前六周曾購買過一把</a:t>
            </a:r>
            <a:r>
              <a:rPr lang="en-US" altLang="zh-TW" dirty="0" smtClean="0"/>
              <a:t>12</a:t>
            </a:r>
            <a:r>
              <a:rPr lang="zh-TW" altLang="en-US" dirty="0" smtClean="0"/>
              <a:t>吋的短刀。</a:t>
            </a:r>
            <a:endParaRPr lang="en-US" altLang="zh-TW" dirty="0" smtClean="0"/>
          </a:p>
          <a:p>
            <a:r>
              <a:rPr lang="zh-TW" altLang="en-US" dirty="0" smtClean="0"/>
              <a:t>辛普森左手手指傷口，很可能是作案留下的痕跡。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19</a:t>
            </a:fld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78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=""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報</a:t>
            </a:r>
            <a:r>
              <a:rPr lang="zh-TW" altLang="en-US" dirty="0"/>
              <a:t>告</a:t>
            </a:r>
            <a:r>
              <a:rPr lang="zh-TW" altLang="en-US" b="1" cap="all" spc="4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議</a:t>
            </a:r>
            <a:r>
              <a:rPr lang="zh-TW" altLang="en-US" b="1" cap="all" spc="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程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zh-TW" altLang="en-US" sz="18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調查動機</a:t>
            </a:r>
            <a:endParaRPr lang="en-US" altLang="zh-TW" sz="180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r" rtl="0"/>
            <a:r>
              <a:rPr lang="zh-TW" altLang="en-US" dirty="0" smtClean="0"/>
              <a:t>人物</a:t>
            </a:r>
            <a:r>
              <a:rPr lang="zh-TW" altLang="en-US" dirty="0"/>
              <a:t>介紹</a:t>
            </a:r>
            <a:endParaRPr lang="zh-TW" altLang="en-US" sz="18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r" rtl="0"/>
            <a:r>
              <a:rPr lang="zh-TW" altLang="en-US" sz="18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事件背景</a:t>
            </a:r>
            <a:endParaRPr lang="zh-TW" altLang="en-US" sz="18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r" rtl="0"/>
            <a:r>
              <a:rPr lang="zh-TW" altLang="en-US" dirty="0"/>
              <a:t>劇</a:t>
            </a:r>
            <a:r>
              <a:rPr lang="zh-TW" altLang="en-US" dirty="0" smtClean="0"/>
              <a:t>情</a:t>
            </a:r>
            <a:r>
              <a:rPr lang="zh-TW" altLang="en-US" dirty="0"/>
              <a:t>介</a:t>
            </a:r>
            <a:r>
              <a:rPr lang="zh-TW" altLang="en-US" dirty="0" smtClean="0"/>
              <a:t>紹</a:t>
            </a:r>
            <a:endParaRPr lang="en-US" altLang="zh-TW" dirty="0" smtClean="0"/>
          </a:p>
          <a:p>
            <a:pPr algn="r" rtl="0"/>
            <a:r>
              <a:rPr lang="zh-TW" altLang="en-US" sz="18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做案</a:t>
            </a:r>
            <a:r>
              <a:rPr lang="zh-TW" altLang="en-US" sz="18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原</a:t>
            </a:r>
            <a:r>
              <a:rPr lang="zh-TW" altLang="en-US" sz="18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因</a:t>
            </a:r>
            <a:endParaRPr lang="en-US" altLang="zh-TW" sz="180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dirty="0"/>
              <a:t>法庭辯論與副標題討</a:t>
            </a:r>
            <a:r>
              <a:rPr lang="zh-TW" altLang="en-US" dirty="0" smtClean="0"/>
              <a:t>論</a:t>
            </a:r>
            <a:endParaRPr lang="en-US" altLang="zh-TW" dirty="0" smtClean="0"/>
          </a:p>
          <a:p>
            <a:r>
              <a:rPr lang="zh-TW" altLang="en-US" dirty="0"/>
              <a:t>結論與心得</a:t>
            </a:r>
            <a:endParaRPr lang="zh-TW" altLang="en-US" sz="18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2020/11/17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辛普森殺妻案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7" name="圖片版面配置區 1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75" t="-10346" r="-11630" b="-8696"/>
          <a:stretch/>
        </p:blipFill>
        <p:spPr>
          <a:xfrm>
            <a:off x="658368" y="1468867"/>
            <a:ext cx="4490541" cy="4414042"/>
          </a:xfrm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辯方回應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辯方與被告人一致否認辛普森是殺人兇手。</a:t>
            </a:r>
            <a:endParaRPr lang="en-US" altLang="zh-TW" dirty="0" smtClean="0"/>
          </a:p>
          <a:p>
            <a:r>
              <a:rPr lang="zh-TW" altLang="en-US" dirty="0" smtClean="0"/>
              <a:t>且第一時間對負責本</a:t>
            </a:r>
            <a:r>
              <a:rPr lang="zh-TW" altLang="en-US" dirty="0"/>
              <a:t>案的偵探福爾曼進行詢問，我們從案情過程中可以發現，福爾曼接二連三地發現證據，算是本案的</a:t>
            </a:r>
            <a:r>
              <a:rPr lang="zh-TW" altLang="en-US" dirty="0" smtClean="0"/>
              <a:t>一大功臣。但辯方律師卻對他的詢問是否使用過</a:t>
            </a:r>
            <a:r>
              <a:rPr lang="en-US" altLang="zh-TW" dirty="0" err="1" smtClean="0"/>
              <a:t>nXgger</a:t>
            </a:r>
            <a:r>
              <a:rPr lang="zh-TW" altLang="en-US" dirty="0" smtClean="0"/>
              <a:t>這個詞？當然福爾曼否認了，接著辯方再次確認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過去</a:t>
            </a:r>
            <a:r>
              <a:rPr lang="en-US" altLang="zh-TW" dirty="0" smtClean="0"/>
              <a:t>10</a:t>
            </a:r>
            <a:r>
              <a:rPr lang="zh-TW" altLang="en-US" dirty="0" smtClean="0"/>
              <a:t>年裡有沒有用過這個詞？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，福爾曼還是否認，接這辯方開始拿出福爾曼曾經說過</a:t>
            </a:r>
            <a:r>
              <a:rPr lang="en-US" altLang="zh-TW" dirty="0" err="1" smtClean="0"/>
              <a:t>nXgger</a:t>
            </a:r>
            <a:r>
              <a:rPr lang="zh-TW" altLang="en-US" dirty="0" smtClean="0"/>
              <a:t>的證據，在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1986</a:t>
            </a:r>
            <a:r>
              <a:rPr lang="zh-TW" altLang="en-US" dirty="0" smtClean="0">
                <a:solidFill>
                  <a:schemeClr val="accent6">
                    <a:lumMod val="75000"/>
                  </a:schemeClr>
                </a:solidFill>
              </a:rPr>
              <a:t>年</a:t>
            </a:r>
            <a:r>
              <a:rPr lang="zh-TW" altLang="en-US" dirty="0" smtClean="0"/>
              <a:t>中一個才訪的錄音帶，在這個錄音帶中說了</a:t>
            </a:r>
            <a:r>
              <a:rPr lang="en-US" altLang="zh-TW" dirty="0" smtClean="0"/>
              <a:t>41</a:t>
            </a:r>
            <a:r>
              <a:rPr lang="zh-TW" altLang="en-US" dirty="0" smtClean="0"/>
              <a:t>次這個敏感性詞彙，證明了負責本案警方及辯方有著種族歧視的問題。同時接著問道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你是否曾捏造現場的證據及勘查報告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、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是否出於總族歧視故意栽贓陷害辛普森</a:t>
            </a:r>
            <a:r>
              <a:rPr lang="en-US" altLang="zh-TW" dirty="0" smtClean="0"/>
              <a:t>“</a:t>
            </a:r>
            <a:r>
              <a:rPr lang="zh-TW" altLang="en-US" dirty="0" smtClean="0"/>
              <a:t>等問題，而這些讓福爾曼措手不及，索性使用了緘默權。至此，美國群眾對辛普森案已經有了不少的爭論。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20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6498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91650" y="498348"/>
            <a:ext cx="4434840" cy="816102"/>
          </a:xfrm>
        </p:spPr>
        <p:txBody>
          <a:bodyPr/>
          <a:lstStyle/>
          <a:p>
            <a:r>
              <a:rPr lang="zh-TW" altLang="en-US" dirty="0"/>
              <a:t>辯方回</a:t>
            </a:r>
            <a:r>
              <a:rPr lang="zh-TW" altLang="en-US" dirty="0" smtClean="0"/>
              <a:t>應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手</a:t>
            </a:r>
            <a:r>
              <a:rPr lang="zh-TW" altLang="en-US" dirty="0"/>
              <a:t>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subTitle" idx="1"/>
          </p:nvPr>
        </p:nvSpPr>
        <p:spPr>
          <a:xfrm>
            <a:off x="6391655" y="1314450"/>
            <a:ext cx="4434835" cy="50419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有商場售貨員可以證明，他看到妮可買下了這副手套。且如果這是辛普森的作案證據，又為何會這麼不謹慎地留在妮可加中，而沒有銷毀，還讓警察在家中找到，而這似乎是不太符合常理，感覺更像是有人故意栽贓陷害。而辯方這一系列沒有證據的假設，引起了檢方提出讓辛普森載那副手套的要求，但當辛普森帶那副手套時，可以看到對辛普森的手來說，這個手套小了些。但因為這是檢方提出的要求，此事也成為了本案不可或缺的尷尬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21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3" r="-7483"/>
          <a:stretch/>
        </p:blipFill>
        <p:spPr/>
      </p:pic>
    </p:spTree>
    <p:extLst>
      <p:ext uri="{BB962C8B-B14F-4D97-AF65-F5344CB8AC3E}">
        <p14:creationId xmlns:p14="http://schemas.microsoft.com/office/powerpoint/2010/main" val="248731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辯方回</a:t>
            </a:r>
            <a:r>
              <a:rPr lang="zh-TW" altLang="en-US" dirty="0" smtClean="0"/>
              <a:t>應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血</a:t>
            </a:r>
            <a:r>
              <a:rPr lang="zh-TW" altLang="en-US" dirty="0"/>
              <a:t>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因上述對檢方不利的結果，辯方則開始懷疑檢方所提供的證據。例如血跡化驗及</a:t>
            </a:r>
            <a:r>
              <a:rPr lang="en-US" altLang="zh-TW" dirty="0" smtClean="0"/>
              <a:t>DNA</a:t>
            </a:r>
            <a:r>
              <a:rPr lang="zh-TW" altLang="en-US" dirty="0" smtClean="0"/>
              <a:t>檢驗中有可能受到血跡受到汙染、不當處理、草率採集或栽贓陷害等，都有可能是關鑑於本案的線索。且檢方提供的結果都表明，疑點都聚集在辛普森一人身上，這似乎太巧了點。接</a:t>
            </a:r>
            <a:r>
              <a:rPr lang="zh-TW" altLang="en-US" dirty="0"/>
              <a:t>著</a:t>
            </a:r>
            <a:r>
              <a:rPr lang="zh-TW" altLang="en-US" dirty="0" smtClean="0"/>
              <a:t>辯方派出了物證專家李昌鈺博士，對警方在妮可家旁欄杆附近發現一滴血提出質疑，雖說經過檢驗確認此血屬於辛普森，不過血中檢測出</a:t>
            </a:r>
            <a:r>
              <a:rPr lang="en-US" altLang="zh-TW" dirty="0" smtClean="0"/>
              <a:t>EDTA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乙二胺四乙酸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，而正常的血液中是不會有</a:t>
            </a:r>
            <a:r>
              <a:rPr lang="en-US" altLang="zh-TW" dirty="0" smtClean="0"/>
              <a:t>EDTA</a:t>
            </a:r>
            <a:r>
              <a:rPr lang="zh-TW" altLang="en-US" dirty="0" smtClean="0"/>
              <a:t>的；且警方在採集辛普森本人血樣時，流程不符合規範，通常採集樣本結束後應該立即將證物送回實驗室驗證，但當事那個樣本被採集者採集後放在口袋一天才送去檢驗；還有當時紀錄採集辛普森的血樣有</a:t>
            </a:r>
            <a:r>
              <a:rPr lang="en-US" altLang="zh-TW" dirty="0" smtClean="0"/>
              <a:t>8ml</a:t>
            </a:r>
            <a:r>
              <a:rPr lang="zh-TW" altLang="en-US" dirty="0" smtClean="0"/>
              <a:t>，但實際送到實驗室的卻只有</a:t>
            </a:r>
            <a:r>
              <a:rPr lang="en-US" altLang="zh-TW" dirty="0" smtClean="0"/>
              <a:t>6.5ml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22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2501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辯方回</a:t>
            </a:r>
            <a:r>
              <a:rPr lang="zh-TW" altLang="en-US" dirty="0" smtClean="0"/>
              <a:t>應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血</a:t>
            </a:r>
            <a:r>
              <a:rPr lang="zh-TW" altLang="en-US" dirty="0"/>
              <a:t>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且剛提到</a:t>
            </a:r>
            <a:r>
              <a:rPr lang="zh-TW" altLang="en-US" dirty="0"/>
              <a:t>欄</a:t>
            </a:r>
            <a:r>
              <a:rPr lang="zh-TW" altLang="en-US" dirty="0" smtClean="0"/>
              <a:t>杆旁的血滴，是在案發後三周後的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zh-TW" altLang="en-US" dirty="0" smtClean="0">
                <a:solidFill>
                  <a:schemeClr val="accent6">
                    <a:lumMod val="75000"/>
                  </a:schemeClr>
                </a:solidFill>
              </a:rPr>
              <a:t>月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號</a:t>
            </a:r>
            <a:r>
              <a:rPr lang="zh-TW" altLang="en-US" dirty="0" smtClean="0"/>
              <a:t>才採集到的，而在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zh-TW" altLang="en-US" dirty="0" smtClean="0">
                <a:solidFill>
                  <a:schemeClr val="accent6">
                    <a:lumMod val="75000"/>
                  </a:schemeClr>
                </a:solidFill>
              </a:rPr>
              <a:t>月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13</a:t>
            </a:r>
            <a:r>
              <a:rPr lang="zh-TW" altLang="en-US" dirty="0" smtClean="0">
                <a:solidFill>
                  <a:schemeClr val="accent6">
                    <a:lumMod val="75000"/>
                  </a:schemeClr>
                </a:solidFill>
              </a:rPr>
              <a:t>號</a:t>
            </a:r>
            <a:r>
              <a:rPr lang="zh-TW" altLang="en-US" dirty="0" smtClean="0"/>
              <a:t>勘查現場的影像中，並沒有發現該血跡的存在。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這一系列的質疑，讓原本對檢方有利的血樣證據也不再那麼有力了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23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6329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=""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對美國民眾的調查</a:t>
            </a:r>
            <a:endParaRPr lang="zh-TW" altLang="en-US" sz="5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8" name="內容版面配置區 7" descr="圖表">
            <a:extLst>
              <a:ext uri="{FF2B5EF4-FFF2-40B4-BE49-F238E27FC236}">
                <a16:creationId xmlns=""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945924"/>
              </p:ext>
            </p:extLst>
          </p:nvPr>
        </p:nvGraphicFramePr>
        <p:xfrm>
          <a:off x="1371600" y="1909720"/>
          <a:ext cx="9906000" cy="4319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投影片編號版面配置區 5">
            <a:extLst>
              <a:ext uri="{FF2B5EF4-FFF2-40B4-BE49-F238E27FC236}">
                <a16:creationId xmlns=""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zh-TW" b="1" cap="all" spc="100" smtClean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fld>
            <a:endParaRPr lang="zh-TW" altLang="en-US" b="1" cap="all" spc="100" dirty="0">
              <a:solidFill>
                <a:schemeClr val="accent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判攻防問題與檢討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從以上辯述中可以發現，警方在辦案過程中多次使用不符合搜查及檢測的方式，導致有力證據接二連三地被摧毀。同時也看到檢方在與辯方爭論時，因被刺激而產生的失誤及種族主義問題的干擾。導致程述給法庭、陪審團及美國群眾的證據、言論，也漸漸被無力化。簡直是在警方檢方如何</a:t>
            </a:r>
            <a:r>
              <a:rPr lang="en-US" altLang="zh-TW" dirty="0" smtClean="0"/>
              <a:t>“</a:t>
            </a:r>
            <a:r>
              <a:rPr lang="zh-TW" altLang="en-US" dirty="0" smtClean="0"/>
              <a:t>正確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的辦案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25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7853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判決結果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這起案件經過了</a:t>
            </a:r>
            <a:r>
              <a:rPr lang="en-US" altLang="zh-TW" dirty="0" smtClean="0"/>
              <a:t>267</a:t>
            </a:r>
            <a:r>
              <a:rPr lang="zh-TW" altLang="en-US" dirty="0" smtClean="0"/>
              <a:t>天，有</a:t>
            </a:r>
            <a:r>
              <a:rPr lang="en-US" altLang="zh-TW" dirty="0" smtClean="0"/>
              <a:t>133</a:t>
            </a:r>
            <a:r>
              <a:rPr lang="zh-TW" altLang="en-US" dirty="0" smtClean="0"/>
              <a:t>位證人出庭，有</a:t>
            </a:r>
            <a:r>
              <a:rPr lang="en-US" altLang="zh-TW" dirty="0" smtClean="0"/>
              <a:t>4</a:t>
            </a:r>
            <a:r>
              <a:rPr lang="zh-TW" altLang="en-US" dirty="0" smtClean="0"/>
              <a:t>萬</a:t>
            </a:r>
            <a:r>
              <a:rPr lang="en-US" altLang="zh-TW" dirty="0" smtClean="0"/>
              <a:t>5</a:t>
            </a:r>
            <a:r>
              <a:rPr lang="zh-TW" altLang="en-US" dirty="0" smtClean="0"/>
              <a:t>千頁的庭審計路，最</a:t>
            </a:r>
            <a:r>
              <a:rPr lang="zh-TW" altLang="en-US" dirty="0"/>
              <a:t>後辛普</a:t>
            </a:r>
            <a:r>
              <a:rPr lang="zh-TW" altLang="en-US" dirty="0" smtClean="0"/>
              <a:t>森在刑事案件上謀殺罪名</a:t>
            </a:r>
            <a:r>
              <a:rPr lang="zh-TW" altLang="en-US" dirty="0" smtClean="0">
                <a:solidFill>
                  <a:srgbClr val="FF0000"/>
                </a:solidFill>
              </a:rPr>
              <a:t>不成立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不過在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個月後，辛普森在民事案件中，被判定需為兩位死者負責，因此辛普森要向兩名受害者家庭，各支付</a:t>
            </a:r>
            <a:r>
              <a:rPr lang="en-US" altLang="zh-TW" dirty="0" smtClean="0"/>
              <a:t>1250</a:t>
            </a:r>
            <a:r>
              <a:rPr lang="zh-TW" altLang="en-US" dirty="0" smtClean="0"/>
              <a:t>萬美金的賠償。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26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622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dirty="0"/>
              <a:t>結</a:t>
            </a:r>
            <a:r>
              <a:rPr lang="zh-TW" altLang="en-US" dirty="0" smtClean="0"/>
              <a:t>論</a:t>
            </a:r>
            <a:r>
              <a:rPr lang="zh-TW" altLang="en-US" dirty="0"/>
              <a:t>與</a:t>
            </a:r>
            <a:r>
              <a:rPr lang="zh-TW" altLang="en-US" dirty="0" smtClean="0"/>
              <a:t>心得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altLang="zh-TW" noProof="0" smtClean="0"/>
              <a:pPr/>
              <a:t>27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3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23">
            <a:extLst>
              <a:ext uri="{FF2B5EF4-FFF2-40B4-BE49-F238E27FC236}">
                <a16:creationId xmlns=""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頁尾版面配置區 22">
            <a:extLst>
              <a:ext uri="{FF2B5EF4-FFF2-40B4-BE49-F238E27FC236}">
                <a16:creationId xmlns=""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辛普森殺妻案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=""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感謝您</a:t>
            </a:r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8" b="7368"/>
          <a:stretch>
            <a:fillRect/>
          </a:stretch>
        </p:blipFill>
        <p:spPr/>
      </p:pic>
      <p:pic>
        <p:nvPicPr>
          <p:cNvPr id="8" name="圖片版面配置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t="-98" r="-416" b="25522"/>
          <a:stretch/>
        </p:blipFill>
        <p:spPr/>
      </p:pic>
      <p:pic>
        <p:nvPicPr>
          <p:cNvPr id="12" name="圖片版面配置區 11"/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6" b="19796"/>
          <a:stretch>
            <a:fillRect/>
          </a:stretch>
        </p:blipFill>
        <p:spPr/>
      </p:pic>
      <p:pic>
        <p:nvPicPr>
          <p:cNvPr id="16" name="圖片版面配置區 15"/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r="21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=""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685800" indent="-685800" rtl="0">
              <a:buFont typeface="Arial" panose="020B0604020202020204" pitchFamily="34" charset="0"/>
              <a:buChar char="•"/>
            </a:pPr>
            <a:r>
              <a:rPr lang="zh-TW" altLang="en-US" dirty="0" smtClean="0"/>
              <a:t>調查動</a:t>
            </a:r>
            <a:r>
              <a:rPr lang="zh-TW" altLang="en-US" dirty="0"/>
              <a:t>機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起初因網路影片接觸到辛普森案，也看到了許多值得思考的議題，而我對本案較大的關注性在於本案的社會性問題，及辯方、檢方及警方的處裡思維。</a:t>
            </a:r>
            <a:endParaRPr lang="zh-TW" alt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頁尾版面配置區 9">
            <a:extLst>
              <a:ext uri="{FF2B5EF4-FFF2-40B4-BE49-F238E27FC236}">
                <a16:creationId xmlns=""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辛普森殺妻案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=""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00" r="-17500"/>
          <a:stretch/>
        </p:blipFill>
        <p:spPr/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685800" indent="-685800" rtl="0">
              <a:buFont typeface="Arial" panose="020B0604020202020204" pitchFamily="34" charset="0"/>
              <a:buChar char="•"/>
            </a:pPr>
            <a:r>
              <a:rPr lang="zh-TW" altLang="en-US" dirty="0" smtClean="0"/>
              <a:t>人物</a:t>
            </a:r>
            <a:r>
              <a:rPr lang="zh-TW" altLang="en-US" dirty="0"/>
              <a:t>介紹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辛普森殺妻案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7" name="內容版面配置區 2" descr="團隊 SmartArt 圖形">
            <a:extLst>
              <a:ext uri="{FF2B5EF4-FFF2-40B4-BE49-F238E27FC236}">
                <a16:creationId xmlns=""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5249117"/>
              </p:ext>
            </p:extLst>
          </p:nvPr>
        </p:nvGraphicFramePr>
        <p:xfrm>
          <a:off x="576517" y="1527241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TW" altLang="en-US" dirty="0"/>
              <a:t>事件背景</a:t>
            </a: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8675" y="762001"/>
            <a:ext cx="10515600" cy="548640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zh-TW" altLang="en-US" sz="3200" dirty="0"/>
              <a:t>辛普森成名後，一直有花花公子與外黑內白的名聲。與麥可喬丹</a:t>
            </a:r>
            <a:r>
              <a:rPr lang="zh-TW" altLang="en-US" sz="3200" dirty="0"/>
              <a:t>和艾爾文</a:t>
            </a:r>
            <a:r>
              <a:rPr lang="en-US" altLang="zh-TW" sz="3200" dirty="0"/>
              <a:t>·</a:t>
            </a:r>
            <a:r>
              <a:rPr lang="zh-TW" altLang="en-US" sz="3200" dirty="0"/>
              <a:t>約翰遜等</a:t>
            </a:r>
            <a:r>
              <a:rPr lang="zh-TW" altLang="en-US" sz="3200" dirty="0"/>
              <a:t>著名黑人球星不同。辛普森對幫助黑人貧民窟的活動與投資沒什麼興趣，而熱衷於富有白人的高爾夫俱樂部。除了年幼的好友柯林斯外，其他的朋友非白即</a:t>
            </a:r>
            <a:r>
              <a:rPr lang="zh-TW" altLang="en-US" sz="3200" dirty="0" smtClean="0"/>
              <a:t>白，在紀錄片</a:t>
            </a:r>
            <a:r>
              <a:rPr lang="en-US" altLang="zh-TW" sz="3200" dirty="0"/>
              <a:t>《</a:t>
            </a:r>
            <a:r>
              <a:rPr lang="zh-TW" altLang="en-US" sz="3200" dirty="0"/>
              <a:t>辛普森：美國製造</a:t>
            </a:r>
            <a:r>
              <a:rPr lang="en-US" altLang="zh-TW" sz="3200" dirty="0" smtClean="0"/>
              <a:t>》</a:t>
            </a:r>
            <a:r>
              <a:rPr lang="zh-TW" altLang="en-US" sz="3200" dirty="0" smtClean="0"/>
              <a:t>中也可以看到，許多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白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政商名流對辛普森的評價是非常高的。同時，為了幫助自己</a:t>
            </a:r>
            <a:r>
              <a:rPr lang="en-US" altLang="zh-TW" sz="3200" dirty="0" smtClean="0"/>
              <a:t>“</a:t>
            </a:r>
            <a:r>
              <a:rPr lang="zh-TW" altLang="en-US" sz="3200" dirty="0" smtClean="0"/>
              <a:t>脫黑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，他</a:t>
            </a:r>
            <a:r>
              <a:rPr lang="zh-TW" altLang="en-US" sz="3200" dirty="0"/>
              <a:t>還</a:t>
            </a:r>
            <a:r>
              <a:rPr lang="zh-TW" altLang="en-US" sz="3200" dirty="0" smtClean="0"/>
              <a:t>花</a:t>
            </a:r>
            <a:r>
              <a:rPr lang="zh-TW" altLang="en-US" sz="3200" dirty="0"/>
              <a:t>重金聘請語音校正專家幫助他改掉自己的黑人貧民窟口音。</a:t>
            </a:r>
          </a:p>
          <a:p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</a:rPr>
              <a:t>1977</a:t>
            </a:r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</a:rPr>
              <a:t>年</a:t>
            </a:r>
            <a:r>
              <a:rPr lang="zh-TW" altLang="en-US" sz="3200" dirty="0"/>
              <a:t>，辛普森在一間高級餐館與金髮碧眼的白人女服務</a:t>
            </a:r>
            <a:r>
              <a:rPr lang="zh-TW" altLang="en-US" sz="3200" dirty="0" smtClean="0"/>
              <a:t>生</a:t>
            </a:r>
            <a:r>
              <a:rPr lang="en-US" altLang="zh-TW" sz="3200" dirty="0" smtClean="0"/>
              <a:t>“</a:t>
            </a:r>
            <a:r>
              <a:rPr lang="zh-TW" altLang="en-US" sz="3200" dirty="0" smtClean="0"/>
              <a:t>妮</a:t>
            </a:r>
            <a:r>
              <a:rPr lang="zh-TW" altLang="en-US" sz="3200" dirty="0"/>
              <a:t>可</a:t>
            </a:r>
            <a:r>
              <a:rPr lang="en-US" altLang="zh-TW" sz="3200" dirty="0"/>
              <a:t>·</a:t>
            </a:r>
            <a:r>
              <a:rPr lang="zh-TW" altLang="en-US" sz="3200" dirty="0"/>
              <a:t>布</a:t>
            </a:r>
            <a:r>
              <a:rPr lang="zh-TW" altLang="en-US" sz="3200" dirty="0" smtClean="0"/>
              <a:t>朗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一</a:t>
            </a:r>
            <a:r>
              <a:rPr lang="zh-TW" altLang="en-US" sz="3200" dirty="0"/>
              <a:t>見鍾情，不久便與第一任黑人妻子離異。</a:t>
            </a:r>
            <a:r>
              <a:rPr lang="en-US" altLang="zh-TW" sz="3200" dirty="0"/>
              <a:t>1985</a:t>
            </a:r>
            <a:r>
              <a:rPr lang="zh-TW" altLang="en-US" sz="3200" dirty="0"/>
              <a:t>年與妮可結婚後，因為懷疑妮可在外面</a:t>
            </a:r>
            <a:r>
              <a:rPr lang="zh-TW" altLang="en-US" sz="3200" dirty="0" smtClean="0"/>
              <a:t>有</a:t>
            </a:r>
            <a:r>
              <a:rPr lang="en-US" altLang="zh-TW" sz="3200" dirty="0" smtClean="0"/>
              <a:t>“</a:t>
            </a:r>
            <a:r>
              <a:rPr lang="zh-TW" altLang="en-US" sz="3200" dirty="0" smtClean="0"/>
              <a:t>二奶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，</a:t>
            </a:r>
            <a:r>
              <a:rPr lang="zh-TW" altLang="en-US" sz="3200" dirty="0"/>
              <a:t>兩人的關西開始出現裂痕。妮可曾多次報</a:t>
            </a:r>
            <a:r>
              <a:rPr lang="zh-TW" altLang="en-US" sz="3200" dirty="0" smtClean="0"/>
              <a:t>警提供照片指</a:t>
            </a:r>
            <a:r>
              <a:rPr lang="zh-TW" altLang="en-US" sz="3200" dirty="0"/>
              <a:t>控辛普森對她家暴，但辛普森卻都沒有受遭到懲罰。</a:t>
            </a: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71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劇情介紹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988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6391655" y="438149"/>
            <a:ext cx="4434835" cy="6029325"/>
          </a:xfrm>
        </p:spPr>
        <p:txBody>
          <a:bodyPr>
            <a:normAutofit/>
          </a:bodyPr>
          <a:lstStyle/>
          <a:p>
            <a:pPr algn="just"/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1994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年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月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12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日晚上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點</a:t>
            </a:r>
            <a:r>
              <a:rPr lang="zh-TW" altLang="en-US" sz="2000" dirty="0"/>
              <a:t>左右，美國洛杉磯市蒙塔納大街的豪宅區里，一對夫婦在散步，卻被附近不斷地的狂吠聲打擾，從而引起了他們的注意，而他們也順著聲音他們來到一座豪宅，前庭走道上鋪滿了鮮血，且發現門是開著的，當他們探頭往禮一看，就看見了躺著的兩具屍體，隨後就馬上對警方進行報案。而警察到場後很快就證實，這兩具屍體分別是 </a:t>
            </a:r>
            <a:r>
              <a:rPr lang="en-US" altLang="zh-TW" sz="2000" dirty="0"/>
              <a:t>”</a:t>
            </a:r>
            <a:r>
              <a:rPr lang="zh-TW" altLang="en-US" sz="2000" dirty="0"/>
              <a:t>妮可爾</a:t>
            </a:r>
            <a:r>
              <a:rPr lang="en-US" altLang="zh-TW" sz="2000" dirty="0"/>
              <a:t>·</a:t>
            </a:r>
            <a:r>
              <a:rPr lang="zh-TW" altLang="en-US" sz="2000" dirty="0"/>
              <a:t>布朗</a:t>
            </a:r>
            <a:r>
              <a:rPr lang="en-US" altLang="zh-TW" sz="2000" dirty="0"/>
              <a:t>·</a:t>
            </a:r>
            <a:r>
              <a:rPr lang="zh-TW" altLang="en-US" sz="2000" dirty="0"/>
              <a:t>辛普森</a:t>
            </a:r>
            <a:r>
              <a:rPr lang="en-US" altLang="zh-TW" sz="2000" dirty="0"/>
              <a:t>”</a:t>
            </a:r>
            <a:r>
              <a:rPr lang="zh-TW" altLang="en-US" sz="2000" dirty="0"/>
              <a:t> 是辛普森的前妻子與 </a:t>
            </a:r>
            <a:r>
              <a:rPr lang="en-US" altLang="zh-TW" sz="2000" dirty="0"/>
              <a:t>”</a:t>
            </a:r>
            <a:r>
              <a:rPr lang="zh-TW" altLang="en-US" sz="2000" dirty="0"/>
              <a:t>羅納德</a:t>
            </a:r>
            <a:r>
              <a:rPr lang="en-US" altLang="zh-TW" sz="2000" dirty="0"/>
              <a:t>·</a:t>
            </a:r>
            <a:r>
              <a:rPr lang="zh-TW" altLang="en-US" sz="2000" dirty="0"/>
              <a:t>高曼</a:t>
            </a:r>
            <a:r>
              <a:rPr lang="en-US" altLang="zh-TW" sz="2000" dirty="0"/>
              <a:t>”</a:t>
            </a:r>
            <a:r>
              <a:rPr lang="zh-TW" altLang="en-US" sz="2000" dirty="0"/>
              <a:t> 一位餐廳的男服務生，兩人渾身血跡，都有被利器攻擊的痕跡，且在犯案現場還發現了一隻帶血的左手手套，死亡時間大約是晚上</a:t>
            </a:r>
            <a:r>
              <a:rPr lang="en-US" altLang="zh-TW" sz="2000" dirty="0"/>
              <a:t>10</a:t>
            </a:r>
            <a:r>
              <a:rPr lang="zh-TW" altLang="en-US" sz="2000" dirty="0"/>
              <a:t>點多。</a:t>
            </a:r>
          </a:p>
          <a:p>
            <a:endParaRPr lang="zh-TW" altLang="en-US" sz="2000" dirty="0"/>
          </a:p>
          <a:p>
            <a:endParaRPr lang="zh-TW" altLang="en-US" sz="2000" dirty="0"/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6" r="92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335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200" y="1190624"/>
            <a:ext cx="10515600" cy="46767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</a:rPr>
              <a:t>1994</a:t>
            </a:r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</a:rPr>
              <a:t>年</a:t>
            </a: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</a:rPr>
              <a:t>月</a:t>
            </a: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</a:rPr>
              <a:t>12</a:t>
            </a:r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</a:rPr>
              <a:t>日晚上</a:t>
            </a: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</a:rPr>
              <a:t>點</a:t>
            </a:r>
            <a:r>
              <a:rPr lang="zh-TW" altLang="en-US" sz="3200" dirty="0"/>
              <a:t>左右，美國洛杉磯市蒙塔納大街的豪宅區里，一對夫婦在散步</a:t>
            </a:r>
            <a:r>
              <a:rPr lang="zh-TW" altLang="en-US" sz="3200" dirty="0" smtClean="0"/>
              <a:t>，卻被附近不斷地的</a:t>
            </a:r>
            <a:r>
              <a:rPr lang="zh-TW" altLang="en-US" sz="3200" dirty="0"/>
              <a:t>狂</a:t>
            </a:r>
            <a:r>
              <a:rPr lang="zh-TW" altLang="en-US" sz="3200" dirty="0" smtClean="0"/>
              <a:t>吠聲打擾，從而引</a:t>
            </a:r>
            <a:r>
              <a:rPr lang="zh-TW" altLang="en-US" sz="3200" dirty="0"/>
              <a:t>起了他們的注意，</a:t>
            </a:r>
            <a:r>
              <a:rPr lang="zh-TW" altLang="en-US" sz="3200" dirty="0" smtClean="0"/>
              <a:t>而他們也順</a:t>
            </a:r>
            <a:r>
              <a:rPr lang="zh-TW" altLang="en-US" sz="3200" dirty="0"/>
              <a:t>著聲音他們來到一座豪</a:t>
            </a:r>
            <a:r>
              <a:rPr lang="zh-TW" altLang="en-US" sz="3200" dirty="0" smtClean="0"/>
              <a:t>宅，</a:t>
            </a:r>
            <a:r>
              <a:rPr lang="zh-TW" altLang="en-US" sz="3200" dirty="0"/>
              <a:t>前庭</a:t>
            </a:r>
            <a:r>
              <a:rPr lang="zh-TW" altLang="en-US" sz="3200" dirty="0" smtClean="0"/>
              <a:t>走道上鋪滿了鮮血，</a:t>
            </a:r>
            <a:r>
              <a:rPr lang="zh-TW" altLang="en-US" sz="3200" dirty="0"/>
              <a:t>且發現門是開著的，當他們探頭往禮一看，就看見了躺著的兩具屍體，隨後</a:t>
            </a:r>
            <a:r>
              <a:rPr lang="zh-TW" altLang="en-US" sz="3200" dirty="0" smtClean="0"/>
              <a:t>就馬上對</a:t>
            </a:r>
            <a:r>
              <a:rPr lang="zh-TW" altLang="en-US" sz="3200" dirty="0"/>
              <a:t>警方進行報案。而警察到場後很快就證實，這兩具屍體分別是 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妮</a:t>
            </a:r>
            <a:r>
              <a:rPr lang="zh-TW" altLang="en-US" sz="3200" dirty="0"/>
              <a:t>可爾</a:t>
            </a:r>
            <a:r>
              <a:rPr lang="en-US" altLang="zh-TW" sz="3200" dirty="0"/>
              <a:t>·</a:t>
            </a:r>
            <a:r>
              <a:rPr lang="zh-TW" altLang="en-US" sz="3200" dirty="0"/>
              <a:t>布朗</a:t>
            </a:r>
            <a:r>
              <a:rPr lang="en-US" altLang="zh-TW" sz="3200" dirty="0"/>
              <a:t>·</a:t>
            </a:r>
            <a:r>
              <a:rPr lang="zh-TW" altLang="en-US" sz="3200" dirty="0"/>
              <a:t>辛普</a:t>
            </a:r>
            <a:r>
              <a:rPr lang="zh-TW" altLang="en-US" sz="3200" dirty="0" smtClean="0"/>
              <a:t>森</a:t>
            </a:r>
            <a:r>
              <a:rPr lang="en-US" altLang="zh-TW" sz="3200" dirty="0" smtClean="0"/>
              <a:t>”</a:t>
            </a:r>
            <a:r>
              <a:rPr lang="zh-TW" altLang="en-US" sz="3200" dirty="0"/>
              <a:t> 是辛普森的前妻子與 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羅</a:t>
            </a:r>
            <a:r>
              <a:rPr lang="zh-TW" altLang="en-US" sz="3200" dirty="0"/>
              <a:t>納德</a:t>
            </a:r>
            <a:r>
              <a:rPr lang="en-US" altLang="zh-TW" sz="3200" dirty="0"/>
              <a:t>·</a:t>
            </a:r>
            <a:r>
              <a:rPr lang="zh-TW" altLang="en-US" sz="3200" dirty="0"/>
              <a:t>高</a:t>
            </a:r>
            <a:r>
              <a:rPr lang="zh-TW" altLang="en-US" sz="3200" dirty="0" smtClean="0"/>
              <a:t>曼</a:t>
            </a:r>
            <a:r>
              <a:rPr lang="en-US" altLang="zh-TW" sz="3200" dirty="0" smtClean="0"/>
              <a:t>”</a:t>
            </a:r>
            <a:r>
              <a:rPr lang="zh-TW" altLang="en-US" sz="3200" dirty="0"/>
              <a:t> 一位餐廳的男服務生，兩人渾身血跡</a:t>
            </a:r>
            <a:r>
              <a:rPr lang="zh-TW" altLang="en-US" sz="3200" dirty="0" smtClean="0"/>
              <a:t>，都</a:t>
            </a:r>
            <a:r>
              <a:rPr lang="zh-TW" altLang="en-US" sz="3200" dirty="0"/>
              <a:t>有被利器攻擊的痕</a:t>
            </a:r>
            <a:r>
              <a:rPr lang="zh-TW" altLang="en-US" sz="3200" dirty="0" smtClean="0"/>
              <a:t>跡，且在犯案現場還發現了一隻帶血的左手手套，</a:t>
            </a:r>
            <a:r>
              <a:rPr lang="zh-TW" altLang="en-US" sz="3200" dirty="0"/>
              <a:t>死亡時間大約是晚上</a:t>
            </a:r>
            <a:r>
              <a:rPr lang="en-US" altLang="zh-TW" sz="3200" dirty="0"/>
              <a:t>10</a:t>
            </a:r>
            <a:r>
              <a:rPr lang="zh-TW" altLang="en-US" sz="3200" dirty="0"/>
              <a:t>點多。</a:t>
            </a: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0853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21_TF89338750_Win32" id="{5E9B3395-FFAC-414A-B6B7-CD36791E5293}" vid="{68A61A5A-8CF9-4042-8E4C-8CB5B3ADE9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>調查動機：且我想本案的判決結果大部分人應該都稍微會想了解吧</MediaServiceKeyPoint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PPT範本1</Template>
  <TotalTime>0</TotalTime>
  <Words>4111</Words>
  <Application>Microsoft Office PowerPoint</Application>
  <PresentationFormat>寬螢幕</PresentationFormat>
  <Paragraphs>134</Paragraphs>
  <Slides>28</Slides>
  <Notes>21</Notes>
  <HiddenSlides>2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1" baseType="lpstr">
      <vt:lpstr>Microsoft JhengHei UI</vt:lpstr>
      <vt:lpstr>Arial</vt:lpstr>
      <vt:lpstr>GradientUnivers</vt:lpstr>
      <vt:lpstr>辛普森殺妻案</vt:lpstr>
      <vt:lpstr>報告議程</vt:lpstr>
      <vt:lpstr>調查動機</vt:lpstr>
      <vt:lpstr>人物介紹</vt:lpstr>
      <vt:lpstr>事件背景</vt:lpstr>
      <vt:lpstr>PowerPoint 簡報</vt:lpstr>
      <vt:lpstr>劇情介紹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做案原因</vt:lpstr>
      <vt:lpstr>法庭辯論與副標題討論</vt:lpstr>
      <vt:lpstr>法庭與陪審團人員</vt:lpstr>
      <vt:lpstr>檢方及警方指控</vt:lpstr>
      <vt:lpstr>證據</vt:lpstr>
      <vt:lpstr>辯方回應</vt:lpstr>
      <vt:lpstr>辯方回應 – 手套</vt:lpstr>
      <vt:lpstr>辯方回應 – 血樣</vt:lpstr>
      <vt:lpstr>辯方回應 – 血樣</vt:lpstr>
      <vt:lpstr>對美國民眾的調查</vt:lpstr>
      <vt:lpstr>判攻防問題與檢討</vt:lpstr>
      <vt:lpstr>判決結果</vt:lpstr>
      <vt:lpstr>結論與心得</vt:lpstr>
      <vt:lpstr>感謝您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調查動機</dc:title>
  <dc:creator/>
  <cp:lastModifiedBy/>
  <cp:revision>1</cp:revision>
  <dcterms:created xsi:type="dcterms:W3CDTF">2020-11-16T12:26:52Z</dcterms:created>
  <dcterms:modified xsi:type="dcterms:W3CDTF">2020-11-16T23:14:48Z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